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ode Pro" panose="020B0604020202020204" charset="0"/>
      <p:regular r:id="rId11"/>
    </p:embeddedFont>
    <p:embeddedFont>
      <p:font typeface="Code Pro Bold" panose="020B0604020202020204" charset="0"/>
      <p:regular r:id="rId12"/>
    </p:embeddedFont>
    <p:embeddedFont>
      <p:font typeface="League Gothic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ntro Rust" panose="020B0604020202020204" charset="0"/>
      <p:regular r:id="rId18"/>
    </p:embeddedFont>
    <p:embeddedFont>
      <p:font typeface="Source Sans Pro" panose="020B0503030403020204" pitchFamily="3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89375" y="8361679"/>
            <a:ext cx="2402841" cy="12014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3683872" y="2336019"/>
            <a:ext cx="762000" cy="762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879764" y="1574019"/>
            <a:ext cx="762000" cy="762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555090"/>
            <a:ext cx="9941447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>
                <a:solidFill>
                  <a:srgbClr val="635848"/>
                </a:solidFill>
                <a:latin typeface="Intro Rust"/>
              </a:rPr>
              <a:t>PRG Relaunch Webinar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918652" y="612240"/>
            <a:ext cx="5340648" cy="695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www.vaumc.org/PRG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90414" y="2478894"/>
            <a:ext cx="250140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ode Pro"/>
              </a:rPr>
              <a:t>@vaumcS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881310" y="1793094"/>
            <a:ext cx="31105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FFF"/>
                </a:solidFill>
                <a:latin typeface="Code Pro"/>
              </a:rPr>
              <a:t>@vaumcServing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495592" y="4373446"/>
            <a:ext cx="5493792" cy="79764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65504" y="4373446"/>
            <a:ext cx="5493792" cy="79764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3650208" y="4373446"/>
            <a:ext cx="5493792" cy="79764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85" y="4397681"/>
            <a:ext cx="5493792" cy="79764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44911" y="4397681"/>
            <a:ext cx="5493792" cy="79764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807" y="4397681"/>
            <a:ext cx="5493792" cy="79764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460897" y="7649934"/>
            <a:ext cx="2943922" cy="14719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982045" y="1657656"/>
            <a:ext cx="10323909" cy="5280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10000">
                <a:solidFill>
                  <a:srgbClr val="635848"/>
                </a:solidFill>
                <a:latin typeface="Intro Rust"/>
              </a:rPr>
              <a:t>Welcome to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635848"/>
                </a:solidFill>
                <a:latin typeface="Intro Rust"/>
              </a:rPr>
              <a:t>Prg </a:t>
            </a:r>
            <a:r>
              <a:rPr lang="en-US" sz="10000">
                <a:solidFill>
                  <a:srgbClr val="635848"/>
                </a:solidFill>
                <a:latin typeface="Intro Rust"/>
              </a:rPr>
              <a:t>Relaunch </a:t>
            </a:r>
          </a:p>
          <a:p>
            <a:pPr algn="ctr">
              <a:lnSpc>
                <a:spcPts val="14000"/>
              </a:lnSpc>
            </a:pPr>
            <a:r>
              <a:rPr lang="en-US" sz="10000">
                <a:solidFill>
                  <a:srgbClr val="635848"/>
                </a:solidFill>
                <a:latin typeface="Intro Rust"/>
              </a:rPr>
              <a:t>Webinar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9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DF682D"/>
          </a:solidFill>
        </p:spPr>
      </p:sp>
      <p:sp>
        <p:nvSpPr>
          <p:cNvPr id="3" name="TextBox 3"/>
          <p:cNvSpPr txBox="1"/>
          <p:nvPr/>
        </p:nvSpPr>
        <p:spPr>
          <a:xfrm>
            <a:off x="1290571" y="3464200"/>
            <a:ext cx="6910977" cy="471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1" lvl="1" indent="-485775">
              <a:lnSpc>
                <a:spcPts val="6525"/>
              </a:lnSpc>
              <a:spcBef>
                <a:spcPts val="2443"/>
              </a:spcBef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Code Pro"/>
              </a:rPr>
              <a:t>Do no harm </a:t>
            </a:r>
          </a:p>
          <a:p>
            <a:pPr marL="971551" lvl="1" indent="-485775">
              <a:lnSpc>
                <a:spcPts val="6525"/>
              </a:lnSpc>
              <a:spcBef>
                <a:spcPts val="2443"/>
              </a:spcBef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Code Pro"/>
              </a:rPr>
              <a:t> Safety of our members </a:t>
            </a:r>
          </a:p>
          <a:p>
            <a:pPr marL="971550" lvl="1" indent="-485775" algn="l">
              <a:lnSpc>
                <a:spcPts val="6525"/>
              </a:lnSpc>
              <a:spcBef>
                <a:spcPts val="2443"/>
              </a:spcBef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Code Pro"/>
              </a:rPr>
              <a:t> Leading Community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0571" y="2167630"/>
            <a:ext cx="5707574" cy="107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88"/>
              </a:lnSpc>
            </a:pPr>
            <a:r>
              <a:rPr lang="en-US" sz="8088" spc="-202">
                <a:solidFill>
                  <a:srgbClr val="FFFFFF"/>
                </a:solidFill>
                <a:latin typeface="Code Pro Bold"/>
              </a:rPr>
              <a:t>Responsive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30872" y="2167630"/>
            <a:ext cx="5707574" cy="107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088"/>
              </a:lnSpc>
            </a:pPr>
            <a:r>
              <a:rPr lang="en-US" sz="8088" spc="-202">
                <a:solidFill>
                  <a:srgbClr val="FFFFFF"/>
                </a:solidFill>
                <a:latin typeface="Code Pro Bold"/>
              </a:rPr>
              <a:t>Proactive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30872" y="3876950"/>
            <a:ext cx="6910977" cy="3893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>
              <a:lnSpc>
                <a:spcPts val="6525"/>
              </a:lnSpc>
              <a:spcBef>
                <a:spcPts val="2443"/>
              </a:spcBef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Code Pro"/>
              </a:rPr>
              <a:t>Prepare PRG teams</a:t>
            </a:r>
          </a:p>
          <a:p>
            <a:pPr marL="971550" lvl="1" indent="-485775">
              <a:lnSpc>
                <a:spcPts val="6525"/>
              </a:lnSpc>
              <a:spcBef>
                <a:spcPts val="2443"/>
              </a:spcBef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Code Pro"/>
              </a:rPr>
              <a:t>Relaunch Plans</a:t>
            </a:r>
          </a:p>
          <a:p>
            <a:pPr marL="971550" lvl="1" indent="-485775" algn="l">
              <a:lnSpc>
                <a:spcPts val="6525"/>
              </a:lnSpc>
              <a:spcBef>
                <a:spcPts val="2443"/>
              </a:spcBef>
              <a:buFont typeface="Arial"/>
              <a:buChar char="•"/>
            </a:pPr>
            <a:r>
              <a:rPr lang="en-US" sz="4500">
                <a:solidFill>
                  <a:srgbClr val="FFFFFF"/>
                </a:solidFill>
                <a:latin typeface="Code Pro"/>
              </a:rPr>
              <a:t>Dream in the new normal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04466"/>
            <a:ext cx="1698657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>
                <a:solidFill>
                  <a:srgbClr val="635848"/>
                </a:solidFill>
                <a:latin typeface="Intro Rust"/>
              </a:rPr>
              <a:t>PRG Core Value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85" y="4397681"/>
            <a:ext cx="5493792" cy="79764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744911" y="4397681"/>
            <a:ext cx="5493792" cy="79764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65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91807" y="4397681"/>
            <a:ext cx="5493792" cy="79764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189161" y="7293281"/>
            <a:ext cx="2943922" cy="147196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991462" y="1625906"/>
            <a:ext cx="6197700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Intro Rust"/>
              </a:rPr>
              <a:t>ost-COVID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991462" y="3616631"/>
            <a:ext cx="4265216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Intro Rust"/>
              </a:rPr>
              <a:t>e-entry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91462" y="5369231"/>
            <a:ext cx="2888556" cy="1390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Intro Rust"/>
              </a:rPr>
              <a:t>roup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26087" y="733425"/>
            <a:ext cx="1253530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0"/>
              </a:lnSpc>
            </a:pPr>
            <a:r>
              <a:rPr lang="en-US" sz="15000">
                <a:solidFill>
                  <a:srgbClr val="FFFFFF"/>
                </a:solidFill>
                <a:latin typeface="Intro Rust"/>
              </a:rPr>
              <a:t>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491807" y="2721281"/>
            <a:ext cx="1322090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0"/>
              </a:lnSpc>
            </a:pPr>
            <a:r>
              <a:rPr lang="en-US" sz="15000">
                <a:solidFill>
                  <a:srgbClr val="FFFFFF"/>
                </a:solidFill>
                <a:latin typeface="Intro Rust"/>
              </a:rPr>
              <a:t>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23197" y="4712006"/>
            <a:ext cx="1459309" cy="25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0"/>
              </a:lnSpc>
            </a:pPr>
            <a:r>
              <a:rPr lang="en-US" sz="15000">
                <a:solidFill>
                  <a:srgbClr val="FFFFFF"/>
                </a:solidFill>
                <a:latin typeface="Intro Rust"/>
              </a:rPr>
              <a:t>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310061" y="1028700"/>
            <a:ext cx="9667879" cy="832023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58930" y="2522272"/>
            <a:ext cx="5570141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Response Team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824850" y="6321337"/>
            <a:ext cx="3667820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 TAM Team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185509" y="6321337"/>
            <a:ext cx="5223173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 Webinar Team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14400"/>
            <a:ext cx="1698657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635848"/>
                </a:solidFill>
                <a:latin typeface="Intro Rust"/>
              </a:rPr>
              <a:t>PRG SUb groups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7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85825"/>
            <a:ext cx="1698657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>
                <a:solidFill>
                  <a:srgbClr val="635848"/>
                </a:solidFill>
                <a:latin typeface="Intro Rust"/>
              </a:rPr>
              <a:t>Decision Process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4014"/>
          <a:stretch>
            <a:fillRect/>
          </a:stretch>
        </p:blipFill>
        <p:spPr>
          <a:xfrm>
            <a:off x="5195475" y="3200722"/>
            <a:ext cx="7897050" cy="64507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36009" y="3095947"/>
            <a:ext cx="5577682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Full Vaccination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42559" y="5766347"/>
            <a:ext cx="4771132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Extended Risk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97209" y="7110175"/>
            <a:ext cx="7218065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Preventive Measures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785739" y="4465955"/>
            <a:ext cx="4279404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Review Data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99486" y="8331835"/>
            <a:ext cx="4114205" cy="926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Code Pro"/>
              </a:rPr>
              <a:t>Alternatives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7B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0326" y="352425"/>
            <a:ext cx="1698657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00"/>
              </a:lnSpc>
            </a:pPr>
            <a:r>
              <a:rPr lang="en-US" sz="7000">
                <a:solidFill>
                  <a:srgbClr val="635848"/>
                </a:solidFill>
                <a:latin typeface="Intro Rust"/>
              </a:rPr>
              <a:t>Use Your B.R.A.I.N.</a:t>
            </a:r>
          </a:p>
        </p:txBody>
      </p:sp>
      <p:sp>
        <p:nvSpPr>
          <p:cNvPr id="3" name="AutoShape 3"/>
          <p:cNvSpPr/>
          <p:nvPr/>
        </p:nvSpPr>
        <p:spPr>
          <a:xfrm>
            <a:off x="-272726" y="2095500"/>
            <a:ext cx="18560726" cy="71628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579841" y="5063133"/>
            <a:ext cx="17147746" cy="1200583"/>
          </a:xfrm>
          <a:prstGeom prst="rect">
            <a:avLst/>
          </a:prstGeom>
          <a:solidFill>
            <a:srgbClr val="FF914D"/>
          </a:solidFill>
        </p:spPr>
      </p:sp>
      <p:sp>
        <p:nvSpPr>
          <p:cNvPr id="5" name="AutoShape 5"/>
          <p:cNvSpPr/>
          <p:nvPr/>
        </p:nvSpPr>
        <p:spPr>
          <a:xfrm>
            <a:off x="579841" y="2420679"/>
            <a:ext cx="17147746" cy="1200583"/>
          </a:xfrm>
          <a:prstGeom prst="rect">
            <a:avLst/>
          </a:prstGeom>
          <a:solidFill>
            <a:srgbClr val="FF914D"/>
          </a:solidFill>
        </p:spPr>
      </p:sp>
      <p:sp>
        <p:nvSpPr>
          <p:cNvPr id="6" name="AutoShape 6"/>
          <p:cNvSpPr/>
          <p:nvPr/>
        </p:nvSpPr>
        <p:spPr>
          <a:xfrm>
            <a:off x="579841" y="6397661"/>
            <a:ext cx="17138221" cy="1200583"/>
          </a:xfrm>
          <a:prstGeom prst="rect">
            <a:avLst/>
          </a:prstGeom>
          <a:solidFill>
            <a:srgbClr val="FF914D"/>
          </a:solidFill>
        </p:spPr>
      </p:sp>
      <p:sp>
        <p:nvSpPr>
          <p:cNvPr id="7" name="AutoShape 7"/>
          <p:cNvSpPr/>
          <p:nvPr/>
        </p:nvSpPr>
        <p:spPr>
          <a:xfrm>
            <a:off x="579841" y="3723923"/>
            <a:ext cx="17138221" cy="1200583"/>
          </a:xfrm>
          <a:prstGeom prst="rect">
            <a:avLst/>
          </a:prstGeom>
          <a:solidFill>
            <a:srgbClr val="FF914D"/>
          </a:solidFill>
        </p:spPr>
      </p:sp>
      <p:sp>
        <p:nvSpPr>
          <p:cNvPr id="8" name="AutoShape 8"/>
          <p:cNvSpPr/>
          <p:nvPr/>
        </p:nvSpPr>
        <p:spPr>
          <a:xfrm>
            <a:off x="1239405" y="2420679"/>
            <a:ext cx="639611" cy="1200583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9" name="AutoShape 9"/>
          <p:cNvSpPr/>
          <p:nvPr/>
        </p:nvSpPr>
        <p:spPr>
          <a:xfrm>
            <a:off x="1228979" y="5063652"/>
            <a:ext cx="650036" cy="1200583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10" name="AutoShape 10"/>
          <p:cNvSpPr/>
          <p:nvPr/>
        </p:nvSpPr>
        <p:spPr>
          <a:xfrm>
            <a:off x="1198477" y="6397661"/>
            <a:ext cx="650036" cy="1200583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11" name="AutoShape 11"/>
          <p:cNvSpPr/>
          <p:nvPr/>
        </p:nvSpPr>
        <p:spPr>
          <a:xfrm>
            <a:off x="1228979" y="3723923"/>
            <a:ext cx="650036" cy="1200583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12" name="TextBox 12"/>
          <p:cNvSpPr txBox="1"/>
          <p:nvPr/>
        </p:nvSpPr>
        <p:spPr>
          <a:xfrm>
            <a:off x="2137246" y="2781203"/>
            <a:ext cx="4513371" cy="812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03"/>
              </a:lnSpc>
            </a:pPr>
            <a:r>
              <a:rPr lang="en-US" sz="6520">
                <a:solidFill>
                  <a:srgbClr val="222222"/>
                </a:solidFill>
                <a:latin typeface="League Gothic Bold"/>
              </a:rPr>
              <a:t>BENEFITS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94685" y="2548969"/>
            <a:ext cx="12949665" cy="1044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2"/>
              </a:lnSpc>
            </a:pPr>
            <a:r>
              <a:rPr lang="en-US" sz="3485">
                <a:solidFill>
                  <a:srgbClr val="222222"/>
                </a:solidFill>
                <a:latin typeface="Source Sans Pro"/>
              </a:rPr>
              <a:t>What are the benefits of this decision?</a:t>
            </a:r>
          </a:p>
          <a:p>
            <a:pPr>
              <a:lnSpc>
                <a:spcPts val="4182"/>
              </a:lnSpc>
            </a:pPr>
            <a:r>
              <a:rPr lang="en-US" sz="3485">
                <a:solidFill>
                  <a:srgbClr val="222222"/>
                </a:solidFill>
                <a:latin typeface="Source Sans Pro"/>
              </a:rPr>
              <a:t>How might is positively Impact the church and guests?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37246" y="5384563"/>
            <a:ext cx="4482362" cy="79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5"/>
              </a:lnSpc>
            </a:pPr>
            <a:r>
              <a:rPr lang="en-US" sz="6500">
                <a:solidFill>
                  <a:srgbClr val="222222"/>
                </a:solidFill>
                <a:latin typeface="League Gothic Bold"/>
              </a:rPr>
              <a:t>ALTERNATIVES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994685" y="5113418"/>
            <a:ext cx="10038327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What are the alternatives to this decision? </a:t>
            </a: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Are there any other options?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137246" y="6627067"/>
            <a:ext cx="4531699" cy="79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5"/>
              </a:lnSpc>
            </a:pPr>
            <a:r>
              <a:rPr lang="en-US" sz="6500">
                <a:solidFill>
                  <a:srgbClr val="222222"/>
                </a:solidFill>
                <a:latin typeface="League Gothic Bold"/>
              </a:rPr>
              <a:t>INTUITION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994685" y="6662945"/>
            <a:ext cx="757053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What is our gut telling me about this?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9405" y="2883243"/>
            <a:ext cx="568181" cy="55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4457">
                <a:solidFill>
                  <a:srgbClr val="FFFFFF"/>
                </a:solidFill>
                <a:latin typeface="League Gothic Bold"/>
              </a:rPr>
              <a:t>B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69907" y="5450301"/>
            <a:ext cx="568181" cy="55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4457">
                <a:solidFill>
                  <a:srgbClr val="FFFFFF"/>
                </a:solidFill>
                <a:latin typeface="League Gothic"/>
              </a:rPr>
              <a:t>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75120" y="6716002"/>
            <a:ext cx="568181" cy="55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4457">
                <a:solidFill>
                  <a:srgbClr val="FFFFFF"/>
                </a:solidFill>
                <a:latin typeface="League Gothic"/>
              </a:rPr>
              <a:t>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37246" y="4021636"/>
            <a:ext cx="4664103" cy="79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5"/>
              </a:lnSpc>
            </a:pPr>
            <a:r>
              <a:rPr lang="en-US" sz="6500">
                <a:solidFill>
                  <a:srgbClr val="222222"/>
                </a:solidFill>
                <a:latin typeface="League Gothic Bold"/>
              </a:rPr>
              <a:t>RISKS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994685" y="3831136"/>
            <a:ext cx="1249090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What are the risks of this decision?</a:t>
            </a: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How might is negatively impact the church and community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5120" y="4110571"/>
            <a:ext cx="568181" cy="55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4457">
                <a:solidFill>
                  <a:srgbClr val="FFFFFF"/>
                </a:solidFill>
                <a:latin typeface="League Gothic"/>
              </a:rPr>
              <a:t>R</a:t>
            </a:r>
          </a:p>
        </p:txBody>
      </p:sp>
      <p:sp>
        <p:nvSpPr>
          <p:cNvPr id="24" name="AutoShape 24"/>
          <p:cNvSpPr/>
          <p:nvPr/>
        </p:nvSpPr>
        <p:spPr>
          <a:xfrm>
            <a:off x="579841" y="7726590"/>
            <a:ext cx="17138221" cy="1200583"/>
          </a:xfrm>
          <a:prstGeom prst="rect">
            <a:avLst/>
          </a:prstGeom>
          <a:solidFill>
            <a:srgbClr val="FF914D"/>
          </a:solidFill>
        </p:spPr>
      </p:sp>
      <p:sp>
        <p:nvSpPr>
          <p:cNvPr id="25" name="AutoShape 25"/>
          <p:cNvSpPr/>
          <p:nvPr/>
        </p:nvSpPr>
        <p:spPr>
          <a:xfrm>
            <a:off x="1188051" y="7726590"/>
            <a:ext cx="650036" cy="1200583"/>
          </a:xfrm>
          <a:prstGeom prst="rect">
            <a:avLst/>
          </a:prstGeom>
          <a:solidFill>
            <a:srgbClr val="222222"/>
          </a:solidFill>
        </p:spPr>
      </p:sp>
      <p:sp>
        <p:nvSpPr>
          <p:cNvPr id="26" name="TextBox 26"/>
          <p:cNvSpPr txBox="1"/>
          <p:nvPr/>
        </p:nvSpPr>
        <p:spPr>
          <a:xfrm>
            <a:off x="2137246" y="8040883"/>
            <a:ext cx="7366368" cy="79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85"/>
              </a:lnSpc>
            </a:pPr>
            <a:r>
              <a:rPr lang="en-US" sz="6500">
                <a:solidFill>
                  <a:srgbClr val="222222"/>
                </a:solidFill>
                <a:latin typeface="League Gothic Bold"/>
              </a:rPr>
              <a:t>NEED MORE TIME/ NOTHING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418765" y="7810060"/>
            <a:ext cx="8840535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Do we need more time to think this through? </a:t>
            </a:r>
          </a:p>
          <a:p>
            <a:pPr>
              <a:lnSpc>
                <a:spcPts val="4200"/>
              </a:lnSpc>
            </a:pPr>
            <a:r>
              <a:rPr lang="en-US" sz="3500">
                <a:solidFill>
                  <a:srgbClr val="222222"/>
                </a:solidFill>
                <a:latin typeface="Source Sans Pro"/>
              </a:rPr>
              <a:t>What happens if we do nothing?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98477" y="8129817"/>
            <a:ext cx="568181" cy="55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67"/>
              </a:lnSpc>
            </a:pPr>
            <a:r>
              <a:rPr lang="en-US" sz="4457">
                <a:solidFill>
                  <a:srgbClr val="FFFFFF"/>
                </a:solidFill>
                <a:latin typeface="League Gothic"/>
              </a:rPr>
              <a:t>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6798" y="2128939"/>
            <a:ext cx="16532502" cy="7816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-Are we wearing masks?*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-Are we social distancing?*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-Are we meeting outside?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-Do we have good ventilation?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-Will we be together less than 45 minutes? 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-Will we avoid singing?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-Will we prohibit eating?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-Will we have health forms filled out or ask screening questions?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-Will high touch surfaces be wiped down between events?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-Will people abide by agreed boundaries to keep each other safe?</a:t>
            </a:r>
          </a:p>
          <a:p>
            <a:pPr>
              <a:lnSpc>
                <a:spcPts val="5599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	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1698657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635848"/>
                </a:solidFill>
                <a:latin typeface="Intro Rust"/>
              </a:rPr>
              <a:t>Risk Metrics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26798" y="2128939"/>
            <a:ext cx="16532502" cy="497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</a:t>
            </a:r>
          </a:p>
          <a:p>
            <a:pPr algn="ctr"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		</a:t>
            </a:r>
            <a:r>
              <a:rPr lang="en-US" sz="3999">
                <a:solidFill>
                  <a:srgbClr val="FFDE59"/>
                </a:solidFill>
                <a:latin typeface="Code Pro Bold"/>
              </a:rPr>
              <a:t>1-2 no’s = low risk</a:t>
            </a:r>
          </a:p>
          <a:p>
            <a:pPr algn="ctr">
              <a:lnSpc>
                <a:spcPts val="5600"/>
              </a:lnSpc>
            </a:pPr>
            <a:r>
              <a:rPr lang="en-US" sz="3999">
                <a:solidFill>
                  <a:srgbClr val="FFDE59"/>
                </a:solidFill>
                <a:latin typeface="Code Pro Bold"/>
              </a:rPr>
              <a:t>		2-3 no’s = medium risk</a:t>
            </a:r>
          </a:p>
          <a:p>
            <a:pPr algn="ctr">
              <a:lnSpc>
                <a:spcPts val="5600"/>
              </a:lnSpc>
            </a:pPr>
            <a:r>
              <a:rPr lang="en-US" sz="3999">
                <a:solidFill>
                  <a:srgbClr val="FFDE59"/>
                </a:solidFill>
                <a:latin typeface="Code Pro Bold"/>
              </a:rPr>
              <a:t>		3 or more = high risk</a:t>
            </a:r>
          </a:p>
          <a:p>
            <a:pPr>
              <a:lnSpc>
                <a:spcPts val="5600"/>
              </a:lnSpc>
            </a:pPr>
            <a:r>
              <a:rPr lang="en-US" sz="3999">
                <a:solidFill>
                  <a:srgbClr val="FFFFFF"/>
                </a:solidFill>
                <a:latin typeface="Code Pro"/>
              </a:rPr>
              <a:t>*If both of these are answered no, then it is extremely high risk.</a:t>
            </a:r>
          </a:p>
          <a:p>
            <a:pPr>
              <a:lnSpc>
                <a:spcPts val="5599"/>
              </a:lnSpc>
            </a:pPr>
            <a:r>
              <a:rPr lang="en-US" sz="4000">
                <a:solidFill>
                  <a:srgbClr val="FFFFFF"/>
                </a:solidFill>
                <a:latin typeface="Code Pro"/>
              </a:rPr>
              <a:t>-Are we wearing masks?*</a:t>
            </a:r>
          </a:p>
          <a:p>
            <a:pPr>
              <a:lnSpc>
                <a:spcPts val="5599"/>
              </a:lnSpc>
            </a:pPr>
            <a:r>
              <a:rPr lang="en-US" sz="4000">
                <a:solidFill>
                  <a:srgbClr val="FFFFFF"/>
                </a:solidFill>
                <a:latin typeface="Code Pro"/>
              </a:rPr>
              <a:t>	-Are we social distancing?</a:t>
            </a:r>
          </a:p>
          <a:p>
            <a:pPr>
              <a:lnSpc>
                <a:spcPts val="5599"/>
              </a:lnSpc>
            </a:pPr>
            <a:endParaRPr lang="en-US" sz="4000">
              <a:solidFill>
                <a:srgbClr val="FFFFFF"/>
              </a:solidFill>
              <a:latin typeface="Code Pro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914400"/>
            <a:ext cx="16986574" cy="952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00"/>
              </a:lnSpc>
            </a:pPr>
            <a:r>
              <a:rPr lang="en-US" sz="5500">
                <a:solidFill>
                  <a:srgbClr val="635848"/>
                </a:solidFill>
                <a:latin typeface="Intro Rust"/>
              </a:rPr>
              <a:t>Risk Metrics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</Words>
  <Application>Microsoft Office PowerPoint</Application>
  <PresentationFormat>Custom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Code Pro</vt:lpstr>
      <vt:lpstr>League Gothic Bold</vt:lpstr>
      <vt:lpstr>Code Pro Bold</vt:lpstr>
      <vt:lpstr>Arial</vt:lpstr>
      <vt:lpstr>League Gothic</vt:lpstr>
      <vt:lpstr>Calibri</vt:lpstr>
      <vt:lpstr>Intro Rust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Relaunch Webinar week 1</dc:title>
  <dc:creator>Brenda Capen</dc:creator>
  <cp:lastModifiedBy>Brenda Capen</cp:lastModifiedBy>
  <cp:revision>2</cp:revision>
  <dcterms:created xsi:type="dcterms:W3CDTF">2006-08-16T00:00:00Z</dcterms:created>
  <dcterms:modified xsi:type="dcterms:W3CDTF">2021-05-14T16:22:38Z</dcterms:modified>
  <dc:identifier>DAEeTcaBYok</dc:identifier>
</cp:coreProperties>
</file>